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3" r:id="rId5"/>
    <p:sldId id="286" r:id="rId6"/>
    <p:sldId id="261" r:id="rId7"/>
    <p:sldId id="272" r:id="rId8"/>
    <p:sldId id="288" r:id="rId9"/>
    <p:sldId id="290" r:id="rId10"/>
    <p:sldId id="287" r:id="rId11"/>
    <p:sldId id="291" r:id="rId12"/>
    <p:sldId id="297" r:id="rId13"/>
    <p:sldId id="292" r:id="rId14"/>
    <p:sldId id="293" r:id="rId15"/>
    <p:sldId id="294" r:id="rId16"/>
    <p:sldId id="295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67" autoAdjust="0"/>
    <p:restoredTop sz="85829" autoAdjust="0"/>
  </p:normalViewPr>
  <p:slideViewPr>
    <p:cSldViewPr snapToGrid="0">
      <p:cViewPr varScale="1">
        <p:scale>
          <a:sx n="54" d="100"/>
          <a:sy n="54" d="100"/>
        </p:scale>
        <p:origin x="14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43CC1F-A20C-C24E-8D99-BD5E4D2995E0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F46B73-F18A-1B49-81E3-6730B60ECB69}">
      <dgm:prSet custT="1"/>
      <dgm:spPr>
        <a:gradFill rotWithShape="0">
          <a:gsLst>
            <a:gs pos="0">
              <a:srgbClr val="C2959D"/>
            </a:gs>
            <a:gs pos="50000">
              <a:srgbClr val="C2959D">
                <a:alpha val="50000"/>
                <a:lumMod val="96000"/>
                <a:lumOff val="4000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sz="2000" dirty="0"/>
            <a:t>Low-pass filters initially focus on capturing global structures</a:t>
          </a:r>
          <a:r>
            <a:rPr lang="en-US" sz="2200" dirty="0"/>
            <a:t>.</a:t>
          </a:r>
        </a:p>
      </dgm:t>
    </dgm:pt>
    <dgm:pt modelId="{40D960A6-55DE-D947-913C-829119259393}" type="parTrans" cxnId="{43E6B703-8F58-304D-893B-019BACCC820C}">
      <dgm:prSet/>
      <dgm:spPr/>
      <dgm:t>
        <a:bodyPr/>
        <a:lstStyle/>
        <a:p>
          <a:endParaRPr lang="en-US"/>
        </a:p>
      </dgm:t>
    </dgm:pt>
    <dgm:pt modelId="{27225D5B-C2BA-7F4D-A9F6-B65DA21929BD}" type="sibTrans" cxnId="{43E6B703-8F58-304D-893B-019BACCC820C}">
      <dgm:prSet/>
      <dgm:spPr/>
      <dgm:t>
        <a:bodyPr/>
        <a:lstStyle/>
        <a:p>
          <a:endParaRPr lang="en-US"/>
        </a:p>
      </dgm:t>
    </dgm:pt>
    <dgm:pt modelId="{3C0F5F78-6444-2044-BC35-1C720A2F2FAA}">
      <dgm:prSet custT="1"/>
      <dgm:spPr>
        <a:gradFill rotWithShape="0">
          <a:gsLst>
            <a:gs pos="0">
              <a:srgbClr val="C2959D"/>
            </a:gs>
            <a:gs pos="49000">
              <a:srgbClr val="C2959D">
                <a:alpha val="50741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sz="2000" dirty="0"/>
            <a:t>High-pass filters progressively refine details, enabling fine Gaussian densification.</a:t>
          </a:r>
        </a:p>
      </dgm:t>
    </dgm:pt>
    <dgm:pt modelId="{AAC5388D-141E-FA43-B69E-F234C50BB7E2}" type="parTrans" cxnId="{E7ED1351-1533-1948-AF15-E32F04DE5C23}">
      <dgm:prSet/>
      <dgm:spPr/>
      <dgm:t>
        <a:bodyPr/>
        <a:lstStyle/>
        <a:p>
          <a:endParaRPr lang="en-US"/>
        </a:p>
      </dgm:t>
    </dgm:pt>
    <dgm:pt modelId="{604CE891-71A1-704E-9DB6-C74537C68E23}" type="sibTrans" cxnId="{E7ED1351-1533-1948-AF15-E32F04DE5C23}">
      <dgm:prSet/>
      <dgm:spPr/>
      <dgm:t>
        <a:bodyPr/>
        <a:lstStyle/>
        <a:p>
          <a:endParaRPr lang="en-US"/>
        </a:p>
      </dgm:t>
    </dgm:pt>
    <dgm:pt modelId="{E9847DE2-8544-C84F-9B29-826C97B157BD}">
      <dgm:prSet custT="1"/>
      <dgm:spPr>
        <a:gradFill rotWithShape="0">
          <a:gsLst>
            <a:gs pos="0">
              <a:srgbClr val="C2959D"/>
            </a:gs>
            <a:gs pos="50000">
              <a:srgbClr val="C2959D">
                <a:alpha val="55000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sz="2000" dirty="0"/>
            <a:t>Leads to improved reconstruction quality with fewer artifacts.</a:t>
          </a:r>
        </a:p>
      </dgm:t>
    </dgm:pt>
    <dgm:pt modelId="{FAD9CD99-E771-5549-97DD-CD29D16FDEA1}" type="parTrans" cxnId="{C38AE30E-8383-E64D-B0DC-063ED9100AB9}">
      <dgm:prSet/>
      <dgm:spPr/>
      <dgm:t>
        <a:bodyPr/>
        <a:lstStyle/>
        <a:p>
          <a:endParaRPr lang="en-US"/>
        </a:p>
      </dgm:t>
    </dgm:pt>
    <dgm:pt modelId="{6C720158-8086-4447-AD8F-A6523DBA8A06}" type="sibTrans" cxnId="{C38AE30E-8383-E64D-B0DC-063ED9100AB9}">
      <dgm:prSet/>
      <dgm:spPr/>
      <dgm:t>
        <a:bodyPr/>
        <a:lstStyle/>
        <a:p>
          <a:endParaRPr lang="en-US"/>
        </a:p>
      </dgm:t>
    </dgm:pt>
    <dgm:pt modelId="{FE2B8CD8-823C-CE47-8755-FB49C3704CAB}">
      <dgm:prSet custT="1"/>
      <dgm:spPr>
        <a:gradFill rotWithShape="0">
          <a:gsLst>
            <a:gs pos="0">
              <a:srgbClr val="C2959D"/>
            </a:gs>
            <a:gs pos="49000">
              <a:srgbClr val="C2959D">
                <a:alpha val="44000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sz="2000" dirty="0"/>
            <a:t>Progressive frequency regularization applied during training.</a:t>
          </a:r>
          <a:endParaRPr lang="en-US" sz="2200" dirty="0"/>
        </a:p>
      </dgm:t>
    </dgm:pt>
    <dgm:pt modelId="{9778F929-6AF7-554E-A29B-D6406C39915C}" type="sibTrans" cxnId="{1CD7BB83-8B38-384A-B8AC-DC8A9082C11E}">
      <dgm:prSet/>
      <dgm:spPr/>
      <dgm:t>
        <a:bodyPr/>
        <a:lstStyle/>
        <a:p>
          <a:endParaRPr lang="en-US"/>
        </a:p>
      </dgm:t>
    </dgm:pt>
    <dgm:pt modelId="{B8D29DDE-7066-DD45-AD9D-E357BF6E84F3}" type="parTrans" cxnId="{1CD7BB83-8B38-384A-B8AC-DC8A9082C11E}">
      <dgm:prSet/>
      <dgm:spPr/>
      <dgm:t>
        <a:bodyPr/>
        <a:lstStyle/>
        <a:p>
          <a:endParaRPr lang="en-US"/>
        </a:p>
      </dgm:t>
    </dgm:pt>
    <dgm:pt modelId="{16528942-FC45-5C43-9B11-539EF91B330B}" type="pres">
      <dgm:prSet presAssocID="{A143CC1F-A20C-C24E-8D99-BD5E4D2995E0}" presName="linear" presStyleCnt="0">
        <dgm:presLayoutVars>
          <dgm:animLvl val="lvl"/>
          <dgm:resizeHandles val="exact"/>
        </dgm:presLayoutVars>
      </dgm:prSet>
      <dgm:spPr/>
    </dgm:pt>
    <dgm:pt modelId="{BCC4027F-9B66-EE4D-867F-7705571E85F1}" type="pres">
      <dgm:prSet presAssocID="{FE2B8CD8-823C-CE47-8755-FB49C3704CAB}" presName="parentText" presStyleLbl="node1" presStyleIdx="0" presStyleCnt="4" custScaleY="77050" custLinFactY="7357" custLinFactNeighborY="100000">
        <dgm:presLayoutVars>
          <dgm:chMax val="0"/>
          <dgm:bulletEnabled val="1"/>
        </dgm:presLayoutVars>
      </dgm:prSet>
      <dgm:spPr/>
    </dgm:pt>
    <dgm:pt modelId="{D3D9A050-B879-FA4C-B5AC-263F8F0E794A}" type="pres">
      <dgm:prSet presAssocID="{9778F929-6AF7-554E-A29B-D6406C39915C}" presName="spacer" presStyleCnt="0"/>
      <dgm:spPr/>
    </dgm:pt>
    <dgm:pt modelId="{30B9A8FF-8E1F-884F-B18A-A4C58C50B8C0}" type="pres">
      <dgm:prSet presAssocID="{C9F46B73-F18A-1B49-81E3-6730B60ECB69}" presName="parentText" presStyleLbl="node1" presStyleIdx="1" presStyleCnt="4" custScaleY="78413" custLinFactNeighborY="66983">
        <dgm:presLayoutVars>
          <dgm:chMax val="0"/>
          <dgm:bulletEnabled val="1"/>
        </dgm:presLayoutVars>
      </dgm:prSet>
      <dgm:spPr/>
    </dgm:pt>
    <dgm:pt modelId="{9B4B0462-B8B5-9442-9736-78342C7F1F6C}" type="pres">
      <dgm:prSet presAssocID="{27225D5B-C2BA-7F4D-A9F6-B65DA21929BD}" presName="spacer" presStyleCnt="0"/>
      <dgm:spPr/>
    </dgm:pt>
    <dgm:pt modelId="{FFF89C23-D85D-334B-A721-0E546B4CC99D}" type="pres">
      <dgm:prSet presAssocID="{3C0F5F78-6444-2044-BC35-1C720A2F2FAA}" presName="parentText" presStyleLbl="node1" presStyleIdx="2" presStyleCnt="4" custScaleY="82911" custLinFactNeighborY="-19138">
        <dgm:presLayoutVars>
          <dgm:chMax val="0"/>
          <dgm:bulletEnabled val="1"/>
        </dgm:presLayoutVars>
      </dgm:prSet>
      <dgm:spPr/>
    </dgm:pt>
    <dgm:pt modelId="{3E3E1CC0-5A7E-4349-BB2A-B5D5A7EFAD99}" type="pres">
      <dgm:prSet presAssocID="{604CE891-71A1-704E-9DB6-C74537C68E23}" presName="spacer" presStyleCnt="0"/>
      <dgm:spPr/>
    </dgm:pt>
    <dgm:pt modelId="{33E0ADCF-7F7F-374A-BE86-54DA7AE5E616}" type="pres">
      <dgm:prSet presAssocID="{E9847DE2-8544-C84F-9B29-826C97B157BD}" presName="parentText" presStyleLbl="node1" presStyleIdx="3" presStyleCnt="4" custScaleY="79737" custLinFactNeighborY="-98880">
        <dgm:presLayoutVars>
          <dgm:chMax val="0"/>
          <dgm:bulletEnabled val="1"/>
        </dgm:presLayoutVars>
      </dgm:prSet>
      <dgm:spPr/>
    </dgm:pt>
  </dgm:ptLst>
  <dgm:cxnLst>
    <dgm:cxn modelId="{2B978C00-E7DB-7C4B-B740-3FD42CF6245F}" type="presOf" srcId="{A143CC1F-A20C-C24E-8D99-BD5E4D2995E0}" destId="{16528942-FC45-5C43-9B11-539EF91B330B}" srcOrd="0" destOrd="0" presId="urn:microsoft.com/office/officeart/2005/8/layout/vList2"/>
    <dgm:cxn modelId="{43E6B703-8F58-304D-893B-019BACCC820C}" srcId="{A143CC1F-A20C-C24E-8D99-BD5E4D2995E0}" destId="{C9F46B73-F18A-1B49-81E3-6730B60ECB69}" srcOrd="1" destOrd="0" parTransId="{40D960A6-55DE-D947-913C-829119259393}" sibTransId="{27225D5B-C2BA-7F4D-A9F6-B65DA21929BD}"/>
    <dgm:cxn modelId="{C38AE30E-8383-E64D-B0DC-063ED9100AB9}" srcId="{A143CC1F-A20C-C24E-8D99-BD5E4D2995E0}" destId="{E9847DE2-8544-C84F-9B29-826C97B157BD}" srcOrd="3" destOrd="0" parTransId="{FAD9CD99-E771-5549-97DD-CD29D16FDEA1}" sibTransId="{6C720158-8086-4447-AD8F-A6523DBA8A06}"/>
    <dgm:cxn modelId="{7E348615-D31D-504C-91EA-03204689AD7F}" type="presOf" srcId="{FE2B8CD8-823C-CE47-8755-FB49C3704CAB}" destId="{BCC4027F-9B66-EE4D-867F-7705571E85F1}" srcOrd="0" destOrd="0" presId="urn:microsoft.com/office/officeart/2005/8/layout/vList2"/>
    <dgm:cxn modelId="{CE76941F-60AF-1445-BCBB-5D8A1A31D17D}" type="presOf" srcId="{3C0F5F78-6444-2044-BC35-1C720A2F2FAA}" destId="{FFF89C23-D85D-334B-A721-0E546B4CC99D}" srcOrd="0" destOrd="0" presId="urn:microsoft.com/office/officeart/2005/8/layout/vList2"/>
    <dgm:cxn modelId="{52ABF94C-215C-8347-8B15-74C221798369}" type="presOf" srcId="{E9847DE2-8544-C84F-9B29-826C97B157BD}" destId="{33E0ADCF-7F7F-374A-BE86-54DA7AE5E616}" srcOrd="0" destOrd="0" presId="urn:microsoft.com/office/officeart/2005/8/layout/vList2"/>
    <dgm:cxn modelId="{E7ED1351-1533-1948-AF15-E32F04DE5C23}" srcId="{A143CC1F-A20C-C24E-8D99-BD5E4D2995E0}" destId="{3C0F5F78-6444-2044-BC35-1C720A2F2FAA}" srcOrd="2" destOrd="0" parTransId="{AAC5388D-141E-FA43-B69E-F234C50BB7E2}" sibTransId="{604CE891-71A1-704E-9DB6-C74537C68E23}"/>
    <dgm:cxn modelId="{1CD7BB83-8B38-384A-B8AC-DC8A9082C11E}" srcId="{A143CC1F-A20C-C24E-8D99-BD5E4D2995E0}" destId="{FE2B8CD8-823C-CE47-8755-FB49C3704CAB}" srcOrd="0" destOrd="0" parTransId="{B8D29DDE-7066-DD45-AD9D-E357BF6E84F3}" sibTransId="{9778F929-6AF7-554E-A29B-D6406C39915C}"/>
    <dgm:cxn modelId="{7F1F31B5-EB0D-724A-9A53-D308B7DD06E1}" type="presOf" srcId="{C9F46B73-F18A-1B49-81E3-6730B60ECB69}" destId="{30B9A8FF-8E1F-884F-B18A-A4C58C50B8C0}" srcOrd="0" destOrd="0" presId="urn:microsoft.com/office/officeart/2005/8/layout/vList2"/>
    <dgm:cxn modelId="{42AAB1D4-6B44-1042-AA25-3A2EEA8052B3}" type="presParOf" srcId="{16528942-FC45-5C43-9B11-539EF91B330B}" destId="{BCC4027F-9B66-EE4D-867F-7705571E85F1}" srcOrd="0" destOrd="0" presId="urn:microsoft.com/office/officeart/2005/8/layout/vList2"/>
    <dgm:cxn modelId="{FFCEF84F-1FB3-C04A-AE72-B06A5EEAA1C3}" type="presParOf" srcId="{16528942-FC45-5C43-9B11-539EF91B330B}" destId="{D3D9A050-B879-FA4C-B5AC-263F8F0E794A}" srcOrd="1" destOrd="0" presId="urn:microsoft.com/office/officeart/2005/8/layout/vList2"/>
    <dgm:cxn modelId="{3C646FEF-0CDE-1B49-94AD-B1F98043D637}" type="presParOf" srcId="{16528942-FC45-5C43-9B11-539EF91B330B}" destId="{30B9A8FF-8E1F-884F-B18A-A4C58C50B8C0}" srcOrd="2" destOrd="0" presId="urn:microsoft.com/office/officeart/2005/8/layout/vList2"/>
    <dgm:cxn modelId="{9F72900F-64AB-6D40-BBD1-15C1D04369F8}" type="presParOf" srcId="{16528942-FC45-5C43-9B11-539EF91B330B}" destId="{9B4B0462-B8B5-9442-9736-78342C7F1F6C}" srcOrd="3" destOrd="0" presId="urn:microsoft.com/office/officeart/2005/8/layout/vList2"/>
    <dgm:cxn modelId="{CC61FA04-9614-0D4D-86C5-AE0471F3BB71}" type="presParOf" srcId="{16528942-FC45-5C43-9B11-539EF91B330B}" destId="{FFF89C23-D85D-334B-A721-0E546B4CC99D}" srcOrd="4" destOrd="0" presId="urn:microsoft.com/office/officeart/2005/8/layout/vList2"/>
    <dgm:cxn modelId="{A62F5A45-CEC0-0A4D-B738-A8237AC46C7F}" type="presParOf" srcId="{16528942-FC45-5C43-9B11-539EF91B330B}" destId="{3E3E1CC0-5A7E-4349-BB2A-B5D5A7EFAD99}" srcOrd="5" destOrd="0" presId="urn:microsoft.com/office/officeart/2005/8/layout/vList2"/>
    <dgm:cxn modelId="{B0527912-CC8F-D049-891D-0C6EBF587E34}" type="presParOf" srcId="{16528942-FC45-5C43-9B11-539EF91B330B}" destId="{33E0ADCF-7F7F-374A-BE86-54DA7AE5E6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7865F-5717-4B56-A26B-30D6B4D6402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F11578-59B8-4C82-B420-13B0A4E0F8EC}">
      <dgm:prSet/>
      <dgm:spPr>
        <a:gradFill rotWithShape="0">
          <a:gsLst>
            <a:gs pos="0">
              <a:srgbClr val="C2959D"/>
            </a:gs>
            <a:gs pos="49000">
              <a:srgbClr val="C2959D">
                <a:alpha val="42598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Uses Fourier transform to analyze frequency components of rendered images.</a:t>
          </a:r>
        </a:p>
      </dgm:t>
    </dgm:pt>
    <dgm:pt modelId="{029564AA-FDF7-4C0D-8CD2-1D99BB17E9AF}" type="parTrans" cxnId="{FC5463A2-1A4E-431A-8EB5-CFD29E9AFD47}">
      <dgm:prSet/>
      <dgm:spPr/>
      <dgm:t>
        <a:bodyPr/>
        <a:lstStyle/>
        <a:p>
          <a:endParaRPr lang="en-US"/>
        </a:p>
      </dgm:t>
    </dgm:pt>
    <dgm:pt modelId="{54A34487-229E-4674-847F-C361C71CBBE5}" type="sibTrans" cxnId="{FC5463A2-1A4E-431A-8EB5-CFD29E9AFD47}">
      <dgm:prSet/>
      <dgm:spPr/>
      <dgm:t>
        <a:bodyPr/>
        <a:lstStyle/>
        <a:p>
          <a:endParaRPr lang="en-US"/>
        </a:p>
      </dgm:t>
    </dgm:pt>
    <dgm:pt modelId="{C4739D3B-21E4-434C-9AD1-87F755B914E0}">
      <dgm:prSet/>
      <dgm:spPr>
        <a:gradFill rotWithShape="0">
          <a:gsLst>
            <a:gs pos="0">
              <a:srgbClr val="C2959D"/>
            </a:gs>
            <a:gs pos="49000">
              <a:srgbClr val="C2959D">
                <a:alpha val="53081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dirty="0"/>
            <a:t>Regularizes amplitude and phase discrepancies between the rendered image and ground truth.</a:t>
          </a:r>
        </a:p>
      </dgm:t>
    </dgm:pt>
    <dgm:pt modelId="{8C8E5266-9782-4AB1-96E6-F3F4D764EFCD}" type="parTrans" cxnId="{34D70A2C-0AF6-4DB2-9467-00EA2979E9F4}">
      <dgm:prSet/>
      <dgm:spPr/>
      <dgm:t>
        <a:bodyPr/>
        <a:lstStyle/>
        <a:p>
          <a:endParaRPr lang="en-US"/>
        </a:p>
      </dgm:t>
    </dgm:pt>
    <dgm:pt modelId="{E4B1B7D5-89BD-417A-AC2F-7B52E1B8647F}" type="sibTrans" cxnId="{34D70A2C-0AF6-4DB2-9467-00EA2979E9F4}">
      <dgm:prSet/>
      <dgm:spPr/>
      <dgm:t>
        <a:bodyPr/>
        <a:lstStyle/>
        <a:p>
          <a:endParaRPr lang="en-US"/>
        </a:p>
      </dgm:t>
    </dgm:pt>
    <dgm:pt modelId="{6A7E16C1-B271-4D86-BC97-786A51B0E89C}">
      <dgm:prSet/>
      <dgm:spPr>
        <a:gradFill rotWithShape="0">
          <a:gsLst>
            <a:gs pos="0">
              <a:srgbClr val="C2959D"/>
            </a:gs>
            <a:gs pos="50000">
              <a:srgbClr val="C2959D">
                <a:alpha val="49000"/>
              </a:srgbClr>
            </a:gs>
            <a:gs pos="99000">
              <a:srgbClr val="C2959D"/>
            </a:gs>
          </a:gsLst>
        </a:gradFill>
      </dgm:spPr>
      <dgm:t>
        <a:bodyPr/>
        <a:lstStyle/>
        <a:p>
          <a:r>
            <a:rPr lang="en-US" dirty="0"/>
            <a:t> Prevents over-reconstruction by aligning frequency spectra of rendered images with real scenes.</a:t>
          </a:r>
        </a:p>
      </dgm:t>
    </dgm:pt>
    <dgm:pt modelId="{AFA0BA88-39CE-4F4F-BBC7-0729AEF659B2}" type="parTrans" cxnId="{5D18C2C3-4BF2-4AAF-8E6D-142F70CE048D}">
      <dgm:prSet/>
      <dgm:spPr/>
      <dgm:t>
        <a:bodyPr/>
        <a:lstStyle/>
        <a:p>
          <a:endParaRPr lang="en-US"/>
        </a:p>
      </dgm:t>
    </dgm:pt>
    <dgm:pt modelId="{0245F13B-D6A8-420A-8A79-00183175C072}" type="sibTrans" cxnId="{5D18C2C3-4BF2-4AAF-8E6D-142F70CE048D}">
      <dgm:prSet/>
      <dgm:spPr/>
      <dgm:t>
        <a:bodyPr/>
        <a:lstStyle/>
        <a:p>
          <a:endParaRPr lang="en-US"/>
        </a:p>
      </dgm:t>
    </dgm:pt>
    <dgm:pt modelId="{61F4B31C-D6A9-4644-8937-36EC829F270A}">
      <dgm:prSet/>
      <dgm:spPr>
        <a:gradFill rotWithShape="0">
          <a:gsLst>
            <a:gs pos="0">
              <a:srgbClr val="C2959D"/>
            </a:gs>
            <a:gs pos="50000">
              <a:srgbClr val="C2959D">
                <a:alpha val="50000"/>
              </a:srgbClr>
            </a:gs>
            <a:gs pos="100000">
              <a:srgbClr val="C2959D"/>
            </a:gs>
          </a:gsLst>
        </a:gradFill>
      </dgm:spPr>
      <dgm:t>
        <a:bodyPr/>
        <a:lstStyle/>
        <a:p>
          <a:r>
            <a:rPr lang="en-US" dirty="0"/>
            <a:t> Enhances Gaussian densification by reducing high- frequency artifacts.</a:t>
          </a:r>
        </a:p>
      </dgm:t>
    </dgm:pt>
    <dgm:pt modelId="{D4C2D544-67A3-4713-92C2-D53563703860}" type="parTrans" cxnId="{5F0C76FE-F663-4EA7-969F-2B96AED9689E}">
      <dgm:prSet/>
      <dgm:spPr/>
      <dgm:t>
        <a:bodyPr/>
        <a:lstStyle/>
        <a:p>
          <a:endParaRPr lang="en-US"/>
        </a:p>
      </dgm:t>
    </dgm:pt>
    <dgm:pt modelId="{9F100D06-7AAF-4D25-989D-2273101E82F4}" type="sibTrans" cxnId="{5F0C76FE-F663-4EA7-969F-2B96AED9689E}">
      <dgm:prSet/>
      <dgm:spPr/>
      <dgm:t>
        <a:bodyPr/>
        <a:lstStyle/>
        <a:p>
          <a:endParaRPr lang="en-US"/>
        </a:p>
      </dgm:t>
    </dgm:pt>
    <dgm:pt modelId="{F80A227C-1BA8-5743-BBC5-F940CA8EA4EC}" type="pres">
      <dgm:prSet presAssocID="{7A87865F-5717-4B56-A26B-30D6B4D64024}" presName="linear" presStyleCnt="0">
        <dgm:presLayoutVars>
          <dgm:animLvl val="lvl"/>
          <dgm:resizeHandles val="exact"/>
        </dgm:presLayoutVars>
      </dgm:prSet>
      <dgm:spPr/>
    </dgm:pt>
    <dgm:pt modelId="{1208F8A9-0816-5647-9B13-0FF9DE652E59}" type="pres">
      <dgm:prSet presAssocID="{80F11578-59B8-4C82-B420-13B0A4E0F8EC}" presName="parentText" presStyleLbl="node1" presStyleIdx="0" presStyleCnt="4" custScaleY="116308" custLinFactNeighborY="57856">
        <dgm:presLayoutVars>
          <dgm:chMax val="0"/>
          <dgm:bulletEnabled val="1"/>
        </dgm:presLayoutVars>
      </dgm:prSet>
      <dgm:spPr/>
    </dgm:pt>
    <dgm:pt modelId="{5E62CD14-8C3B-3E46-82C8-07961A34302B}" type="pres">
      <dgm:prSet presAssocID="{54A34487-229E-4674-847F-C361C71CBBE5}" presName="spacer" presStyleCnt="0"/>
      <dgm:spPr/>
    </dgm:pt>
    <dgm:pt modelId="{67D18267-E472-EB4E-9E44-063B87E27540}" type="pres">
      <dgm:prSet presAssocID="{C4739D3B-21E4-434C-9AD1-87F755B914E0}" presName="parentText" presStyleLbl="node1" presStyleIdx="1" presStyleCnt="4" custScaleY="124420" custLinFactNeighborY="8347">
        <dgm:presLayoutVars>
          <dgm:chMax val="0"/>
          <dgm:bulletEnabled val="1"/>
        </dgm:presLayoutVars>
      </dgm:prSet>
      <dgm:spPr/>
    </dgm:pt>
    <dgm:pt modelId="{6CE62776-A6B4-2945-BA8A-C029A506C823}" type="pres">
      <dgm:prSet presAssocID="{E4B1B7D5-89BD-417A-AC2F-7B52E1B8647F}" presName="spacer" presStyleCnt="0"/>
      <dgm:spPr/>
    </dgm:pt>
    <dgm:pt modelId="{FB350746-4C30-B948-81AA-7C139B980D51}" type="pres">
      <dgm:prSet presAssocID="{6A7E16C1-B271-4D86-BC97-786A51B0E89C}" presName="parentText" presStyleLbl="node1" presStyleIdx="2" presStyleCnt="4" custScaleY="137086" custLinFactNeighborY="-91653">
        <dgm:presLayoutVars>
          <dgm:chMax val="0"/>
          <dgm:bulletEnabled val="1"/>
        </dgm:presLayoutVars>
      </dgm:prSet>
      <dgm:spPr/>
    </dgm:pt>
    <dgm:pt modelId="{4ABDA4BA-344A-374E-BC78-DC4F9ADE2804}" type="pres">
      <dgm:prSet presAssocID="{0245F13B-D6A8-420A-8A79-00183175C072}" presName="spacer" presStyleCnt="0"/>
      <dgm:spPr/>
    </dgm:pt>
    <dgm:pt modelId="{C0AB13D9-2151-DB46-B590-1F3E61268534}" type="pres">
      <dgm:prSet presAssocID="{61F4B31C-D6A9-4644-8937-36EC829F270A}" presName="parentText" presStyleLbl="node1" presStyleIdx="3" presStyleCnt="4" custScaleY="127749" custLinFactY="-3151" custLinFactNeighborY="-100000">
        <dgm:presLayoutVars>
          <dgm:chMax val="0"/>
          <dgm:bulletEnabled val="1"/>
        </dgm:presLayoutVars>
      </dgm:prSet>
      <dgm:spPr/>
    </dgm:pt>
  </dgm:ptLst>
  <dgm:cxnLst>
    <dgm:cxn modelId="{34D70A2C-0AF6-4DB2-9467-00EA2979E9F4}" srcId="{7A87865F-5717-4B56-A26B-30D6B4D64024}" destId="{C4739D3B-21E4-434C-9AD1-87F755B914E0}" srcOrd="1" destOrd="0" parTransId="{8C8E5266-9782-4AB1-96E6-F3F4D764EFCD}" sibTransId="{E4B1B7D5-89BD-417A-AC2F-7B52E1B8647F}"/>
    <dgm:cxn modelId="{A5F86B46-44EC-134B-8177-7A52AFC0C88A}" type="presOf" srcId="{C4739D3B-21E4-434C-9AD1-87F755B914E0}" destId="{67D18267-E472-EB4E-9E44-063B87E27540}" srcOrd="0" destOrd="0" presId="urn:microsoft.com/office/officeart/2005/8/layout/vList2"/>
    <dgm:cxn modelId="{46220668-842E-C34A-BB66-8CB04535A5A2}" type="presOf" srcId="{80F11578-59B8-4C82-B420-13B0A4E0F8EC}" destId="{1208F8A9-0816-5647-9B13-0FF9DE652E59}" srcOrd="0" destOrd="0" presId="urn:microsoft.com/office/officeart/2005/8/layout/vList2"/>
    <dgm:cxn modelId="{FC5463A2-1A4E-431A-8EB5-CFD29E9AFD47}" srcId="{7A87865F-5717-4B56-A26B-30D6B4D64024}" destId="{80F11578-59B8-4C82-B420-13B0A4E0F8EC}" srcOrd="0" destOrd="0" parTransId="{029564AA-FDF7-4C0D-8CD2-1D99BB17E9AF}" sibTransId="{54A34487-229E-4674-847F-C361C71CBBE5}"/>
    <dgm:cxn modelId="{2055ABAE-81C6-E644-9CF3-FD509EF146F5}" type="presOf" srcId="{6A7E16C1-B271-4D86-BC97-786A51B0E89C}" destId="{FB350746-4C30-B948-81AA-7C139B980D51}" srcOrd="0" destOrd="0" presId="urn:microsoft.com/office/officeart/2005/8/layout/vList2"/>
    <dgm:cxn modelId="{68C35FC0-35AE-194C-BA94-F85BC64C28B3}" type="presOf" srcId="{7A87865F-5717-4B56-A26B-30D6B4D64024}" destId="{F80A227C-1BA8-5743-BBC5-F940CA8EA4EC}" srcOrd="0" destOrd="0" presId="urn:microsoft.com/office/officeart/2005/8/layout/vList2"/>
    <dgm:cxn modelId="{5D18C2C3-4BF2-4AAF-8E6D-142F70CE048D}" srcId="{7A87865F-5717-4B56-A26B-30D6B4D64024}" destId="{6A7E16C1-B271-4D86-BC97-786A51B0E89C}" srcOrd="2" destOrd="0" parTransId="{AFA0BA88-39CE-4F4F-BBC7-0729AEF659B2}" sibTransId="{0245F13B-D6A8-420A-8A79-00183175C072}"/>
    <dgm:cxn modelId="{5F0C76FE-F663-4EA7-969F-2B96AED9689E}" srcId="{7A87865F-5717-4B56-A26B-30D6B4D64024}" destId="{61F4B31C-D6A9-4644-8937-36EC829F270A}" srcOrd="3" destOrd="0" parTransId="{D4C2D544-67A3-4713-92C2-D53563703860}" sibTransId="{9F100D06-7AAF-4D25-989D-2273101E82F4}"/>
    <dgm:cxn modelId="{335576FF-DE51-1C47-8A46-266D1564061E}" type="presOf" srcId="{61F4B31C-D6A9-4644-8937-36EC829F270A}" destId="{C0AB13D9-2151-DB46-B590-1F3E61268534}" srcOrd="0" destOrd="0" presId="urn:microsoft.com/office/officeart/2005/8/layout/vList2"/>
    <dgm:cxn modelId="{2991B708-2A88-F444-999C-736A43E6ECAF}" type="presParOf" srcId="{F80A227C-1BA8-5743-BBC5-F940CA8EA4EC}" destId="{1208F8A9-0816-5647-9B13-0FF9DE652E59}" srcOrd="0" destOrd="0" presId="urn:microsoft.com/office/officeart/2005/8/layout/vList2"/>
    <dgm:cxn modelId="{F72DF791-4D6A-9941-A5A5-C0A1F8CAEC2B}" type="presParOf" srcId="{F80A227C-1BA8-5743-BBC5-F940CA8EA4EC}" destId="{5E62CD14-8C3B-3E46-82C8-07961A34302B}" srcOrd="1" destOrd="0" presId="urn:microsoft.com/office/officeart/2005/8/layout/vList2"/>
    <dgm:cxn modelId="{F42F17C3-48E5-2C4F-8D47-861BFAD76D6D}" type="presParOf" srcId="{F80A227C-1BA8-5743-BBC5-F940CA8EA4EC}" destId="{67D18267-E472-EB4E-9E44-063B87E27540}" srcOrd="2" destOrd="0" presId="urn:microsoft.com/office/officeart/2005/8/layout/vList2"/>
    <dgm:cxn modelId="{9676D306-357C-D04F-89DB-15DC6E2E516E}" type="presParOf" srcId="{F80A227C-1BA8-5743-BBC5-F940CA8EA4EC}" destId="{6CE62776-A6B4-2945-BA8A-C029A506C823}" srcOrd="3" destOrd="0" presId="urn:microsoft.com/office/officeart/2005/8/layout/vList2"/>
    <dgm:cxn modelId="{4B6A0ADC-34BB-E449-BE03-AC03974BD0C3}" type="presParOf" srcId="{F80A227C-1BA8-5743-BBC5-F940CA8EA4EC}" destId="{FB350746-4C30-B948-81AA-7C139B980D51}" srcOrd="4" destOrd="0" presId="urn:microsoft.com/office/officeart/2005/8/layout/vList2"/>
    <dgm:cxn modelId="{04CCCE45-4942-9844-8C29-3DCF003F5890}" type="presParOf" srcId="{F80A227C-1BA8-5743-BBC5-F940CA8EA4EC}" destId="{4ABDA4BA-344A-374E-BC78-DC4F9ADE2804}" srcOrd="5" destOrd="0" presId="urn:microsoft.com/office/officeart/2005/8/layout/vList2"/>
    <dgm:cxn modelId="{F8307749-B527-A041-B033-3BD91543938D}" type="presParOf" srcId="{F80A227C-1BA8-5743-BBC5-F940CA8EA4EC}" destId="{C0AB13D9-2151-DB46-B590-1F3E61268534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4027F-9B66-EE4D-867F-7705571E85F1}">
      <dsp:nvSpPr>
        <dsp:cNvPr id="0" name=""/>
        <dsp:cNvSpPr/>
      </dsp:nvSpPr>
      <dsp:spPr>
        <a:xfrm>
          <a:off x="0" y="280566"/>
          <a:ext cx="5508000" cy="908696"/>
        </a:xfrm>
        <a:prstGeom prst="roundRect">
          <a:avLst/>
        </a:prstGeom>
        <a:gradFill rotWithShape="0">
          <a:gsLst>
            <a:gs pos="0">
              <a:srgbClr val="C2959D"/>
            </a:gs>
            <a:gs pos="49000">
              <a:srgbClr val="C2959D">
                <a:alpha val="44000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Progressive frequency regularization applied during training.</a:t>
          </a:r>
          <a:endParaRPr lang="en-US" sz="2200" kern="1200" dirty="0"/>
        </a:p>
      </dsp:txBody>
      <dsp:txXfrm>
        <a:off x="44359" y="324925"/>
        <a:ext cx="5419282" cy="819978"/>
      </dsp:txXfrm>
    </dsp:sp>
    <dsp:sp modelId="{30B9A8FF-8E1F-884F-B18A-A4C58C50B8C0}">
      <dsp:nvSpPr>
        <dsp:cNvPr id="0" name=""/>
        <dsp:cNvSpPr/>
      </dsp:nvSpPr>
      <dsp:spPr>
        <a:xfrm>
          <a:off x="0" y="1224031"/>
          <a:ext cx="5508000" cy="924771"/>
        </a:xfrm>
        <a:prstGeom prst="roundRect">
          <a:avLst/>
        </a:prstGeom>
        <a:gradFill rotWithShape="0">
          <a:gsLst>
            <a:gs pos="0">
              <a:srgbClr val="C2959D"/>
            </a:gs>
            <a:gs pos="50000">
              <a:srgbClr val="C2959D">
                <a:alpha val="50000"/>
                <a:lumMod val="96000"/>
                <a:lumOff val="4000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Low-pass filters initially focus on capturing global structures</a:t>
          </a:r>
          <a:r>
            <a:rPr lang="en-US" sz="2200" kern="1200" dirty="0"/>
            <a:t>.</a:t>
          </a:r>
        </a:p>
      </dsp:txBody>
      <dsp:txXfrm>
        <a:off x="45144" y="1269175"/>
        <a:ext cx="5417712" cy="834483"/>
      </dsp:txXfrm>
    </dsp:sp>
    <dsp:sp modelId="{FFF89C23-D85D-334B-A721-0E546B4CC99D}">
      <dsp:nvSpPr>
        <dsp:cNvPr id="0" name=""/>
        <dsp:cNvSpPr/>
      </dsp:nvSpPr>
      <dsp:spPr>
        <a:xfrm>
          <a:off x="0" y="2173985"/>
          <a:ext cx="5508000" cy="977819"/>
        </a:xfrm>
        <a:prstGeom prst="roundRect">
          <a:avLst/>
        </a:prstGeom>
        <a:gradFill rotWithShape="0">
          <a:gsLst>
            <a:gs pos="0">
              <a:srgbClr val="C2959D"/>
            </a:gs>
            <a:gs pos="49000">
              <a:srgbClr val="C2959D">
                <a:alpha val="50741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High-pass filters progressively refine details, enabling fine Gaussian densification.</a:t>
          </a:r>
        </a:p>
      </dsp:txBody>
      <dsp:txXfrm>
        <a:off x="47733" y="2221718"/>
        <a:ext cx="5412534" cy="882353"/>
      </dsp:txXfrm>
    </dsp:sp>
    <dsp:sp modelId="{33E0ADCF-7F7F-374A-BE86-54DA7AE5E616}">
      <dsp:nvSpPr>
        <dsp:cNvPr id="0" name=""/>
        <dsp:cNvSpPr/>
      </dsp:nvSpPr>
      <dsp:spPr>
        <a:xfrm>
          <a:off x="0" y="3188560"/>
          <a:ext cx="5508000" cy="940386"/>
        </a:xfrm>
        <a:prstGeom prst="roundRect">
          <a:avLst/>
        </a:prstGeom>
        <a:gradFill rotWithShape="0">
          <a:gsLst>
            <a:gs pos="0">
              <a:srgbClr val="C2959D"/>
            </a:gs>
            <a:gs pos="50000">
              <a:srgbClr val="C2959D">
                <a:alpha val="55000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Leads to improved reconstruction quality with fewer artifacts.</a:t>
          </a:r>
        </a:p>
      </dsp:txBody>
      <dsp:txXfrm>
        <a:off x="45906" y="3234466"/>
        <a:ext cx="5416188" cy="848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8F8A9-0816-5647-9B13-0FF9DE652E59}">
      <dsp:nvSpPr>
        <dsp:cNvPr id="0" name=""/>
        <dsp:cNvSpPr/>
      </dsp:nvSpPr>
      <dsp:spPr>
        <a:xfrm>
          <a:off x="0" y="343005"/>
          <a:ext cx="5508000" cy="879079"/>
        </a:xfrm>
        <a:prstGeom prst="roundRect">
          <a:avLst/>
        </a:prstGeom>
        <a:gradFill rotWithShape="0">
          <a:gsLst>
            <a:gs pos="0">
              <a:srgbClr val="C2959D"/>
            </a:gs>
            <a:gs pos="49000">
              <a:srgbClr val="C2959D">
                <a:alpha val="42598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85000"/>
                  <a:lumOff val="15000"/>
                </a:schemeClr>
              </a:solidFill>
            </a:rPr>
            <a:t>Uses Fourier transform to analyze frequency components of rendered images.</a:t>
          </a:r>
        </a:p>
      </dsp:txBody>
      <dsp:txXfrm>
        <a:off x="42913" y="385918"/>
        <a:ext cx="5422174" cy="793253"/>
      </dsp:txXfrm>
    </dsp:sp>
    <dsp:sp modelId="{67D18267-E472-EB4E-9E44-063B87E27540}">
      <dsp:nvSpPr>
        <dsp:cNvPr id="0" name=""/>
        <dsp:cNvSpPr/>
      </dsp:nvSpPr>
      <dsp:spPr>
        <a:xfrm>
          <a:off x="0" y="1249713"/>
          <a:ext cx="5508000" cy="940391"/>
        </a:xfrm>
        <a:prstGeom prst="roundRect">
          <a:avLst/>
        </a:prstGeom>
        <a:gradFill rotWithShape="0">
          <a:gsLst>
            <a:gs pos="0">
              <a:srgbClr val="C2959D"/>
            </a:gs>
            <a:gs pos="49000">
              <a:srgbClr val="C2959D">
                <a:alpha val="53081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Regularizes amplitude and phase discrepancies between the rendered image and ground truth.</a:t>
          </a:r>
        </a:p>
      </dsp:txBody>
      <dsp:txXfrm>
        <a:off x="45906" y="1295619"/>
        <a:ext cx="5416188" cy="848579"/>
      </dsp:txXfrm>
    </dsp:sp>
    <dsp:sp modelId="{FB350746-4C30-B948-81AA-7C139B980D51}">
      <dsp:nvSpPr>
        <dsp:cNvPr id="0" name=""/>
        <dsp:cNvSpPr/>
      </dsp:nvSpPr>
      <dsp:spPr>
        <a:xfrm>
          <a:off x="0" y="2190104"/>
          <a:ext cx="5508000" cy="1036123"/>
        </a:xfrm>
        <a:prstGeom prst="roundRect">
          <a:avLst/>
        </a:prstGeom>
        <a:gradFill rotWithShape="0">
          <a:gsLst>
            <a:gs pos="0">
              <a:srgbClr val="C2959D"/>
            </a:gs>
            <a:gs pos="50000">
              <a:srgbClr val="C2959D">
                <a:alpha val="49000"/>
              </a:srgbClr>
            </a:gs>
            <a:gs pos="99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Prevents over-reconstruction by aligning frequency spectra of rendered images with real scenes.</a:t>
          </a:r>
        </a:p>
      </dsp:txBody>
      <dsp:txXfrm>
        <a:off x="50579" y="2240683"/>
        <a:ext cx="5406842" cy="934965"/>
      </dsp:txXfrm>
    </dsp:sp>
    <dsp:sp modelId="{C0AB13D9-2151-DB46-B590-1F3E61268534}">
      <dsp:nvSpPr>
        <dsp:cNvPr id="0" name=""/>
        <dsp:cNvSpPr/>
      </dsp:nvSpPr>
      <dsp:spPr>
        <a:xfrm>
          <a:off x="0" y="3252564"/>
          <a:ext cx="5508000" cy="965552"/>
        </a:xfrm>
        <a:prstGeom prst="roundRect">
          <a:avLst/>
        </a:prstGeom>
        <a:gradFill rotWithShape="0">
          <a:gsLst>
            <a:gs pos="0">
              <a:srgbClr val="C2959D"/>
            </a:gs>
            <a:gs pos="50000">
              <a:srgbClr val="C2959D">
                <a:alpha val="50000"/>
              </a:srgbClr>
            </a:gs>
            <a:gs pos="100000">
              <a:srgbClr val="C2959D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Enhances Gaussian densification by reducing high- frequency artifacts.</a:t>
          </a:r>
        </a:p>
      </dsp:txBody>
      <dsp:txXfrm>
        <a:off x="47134" y="3299698"/>
        <a:ext cx="5413732" cy="871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3/21/2025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92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25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565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DE60-A2A8-A0EA-5AF0-589BE6F1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8533B-A255-D0C9-C0A8-6E8850622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98ABC-580A-0571-87EE-DBA4AFA13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4A933-D7FF-8733-3FB4-C411DFE3C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80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7CB6-6246-7F39-9D23-F98AAC745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F0945-C2AD-9B27-F4E7-C399BF30F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EC72B-998D-7B4E-6CE1-24D27B4F7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1047-63C8-2096-FABD-B0C2F2D06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034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B163-8FA9-D58C-4D58-89E473895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20C59-8CA8-BFFA-369A-D03571AC9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BC5A4-9BEE-88AA-9C5D-E59551111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799F1-F823-26D7-567F-9BBE37E9D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811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03BD-A4B0-BD07-2029-F260AC81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4EC083-3C2D-0C45-70EF-F6D4B0794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E5DD8-5FD7-98A8-5445-EE1DD09D1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73CB5-9EA2-90E4-BF0F-CC68EE597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351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0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4104" y="393219"/>
            <a:ext cx="5177008" cy="3301999"/>
          </a:xfrm>
        </p:spPr>
        <p:txBody>
          <a:bodyPr/>
          <a:lstStyle/>
          <a:p>
            <a:pPr marL="0" marR="0" indent="0" algn="ctr">
              <a:lnSpc>
                <a:spcPct val="107000"/>
              </a:lnSpc>
              <a:spcAft>
                <a:spcPts val="1850"/>
              </a:spcAft>
            </a:pPr>
            <a:r>
              <a:rPr lang="en-US" sz="3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FreGS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3D Gaussian Splatting with Progressive Frequency 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6662" y="4526485"/>
            <a:ext cx="3027680" cy="1488802"/>
          </a:xfrm>
        </p:spPr>
        <p:txBody>
          <a:bodyPr/>
          <a:lstStyle/>
          <a:p>
            <a:pPr algn="l"/>
            <a:r>
              <a:rPr lang="en-US" dirty="0"/>
              <a:t>By-</a:t>
            </a:r>
          </a:p>
          <a:p>
            <a:pPr algn="l"/>
            <a:r>
              <a:rPr lang="en-US" dirty="0"/>
              <a:t>Sai Joshika </a:t>
            </a:r>
            <a:r>
              <a:rPr lang="en-US" dirty="0" err="1"/>
              <a:t>Gummireddy</a:t>
            </a:r>
            <a:endParaRPr lang="en-US" dirty="0"/>
          </a:p>
          <a:p>
            <a:pPr algn="l"/>
            <a:r>
              <a:rPr lang="en-US" dirty="0"/>
              <a:t>Hema Sree </a:t>
            </a:r>
            <a:r>
              <a:rPr lang="en-US" dirty="0" err="1"/>
              <a:t>Munagapati</a:t>
            </a:r>
            <a:endParaRPr lang="en-US" dirty="0"/>
          </a:p>
          <a:p>
            <a:pPr algn="l"/>
            <a:r>
              <a:rPr lang="en-US" dirty="0"/>
              <a:t>Pranitha PADALA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1142512" y="842713"/>
            <a:ext cx="5177008" cy="5172574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41094" y="9981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images of a table and a table&#10;&#10;Description automatically generated">
            <a:extLst>
              <a:ext uri="{FF2B5EF4-FFF2-40B4-BE49-F238E27FC236}">
                <a16:creationId xmlns:a16="http://schemas.microsoft.com/office/drawing/2014/main" id="{71AF3B85-AFE7-56F2-D8D9-533F17C8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8" y="1274628"/>
            <a:ext cx="6027331" cy="4747195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7FAFB9-AA02-877A-D93E-AA583D6109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2348" y="1678804"/>
            <a:ext cx="5768221" cy="4747196"/>
          </a:xfrm>
        </p:spPr>
        <p:txBody>
          <a:bodyPr>
            <a:norm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blur and sharpens details in rendered images.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achieves visually superior results compared to 3D-GS and other methods.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is particularly noticeable in high-frequency regions with fine details.</a:t>
            </a:r>
          </a:p>
          <a:p>
            <a:pPr marL="457200" marR="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Visual comparison of rendered images: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FreGS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(right) produces sharper and more detailed images compared to 3D-GS (left).</a:t>
            </a:r>
            <a:endParaRPr lang="en-US" sz="2000" b="1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1FEC3B-A35F-D998-8E94-3ABC8E60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48" y="432000"/>
            <a:ext cx="11329200" cy="842629"/>
          </a:xfrm>
        </p:spPr>
        <p:txBody>
          <a:bodyPr anchor="ctr">
            <a:normAutofit/>
          </a:bodyPr>
          <a:lstStyle/>
          <a:p>
            <a:r>
              <a:rPr lang="en-US" dirty="0">
                <a:effectLst/>
                <a:latin typeface="+mn-lt"/>
              </a:rPr>
              <a:t>Results - Visual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AB833-A3E8-E381-EBD4-5A7D6DE681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416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07CBC-66E5-15F8-51B7-C465402E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601E8-E75E-441E-2FB6-41B6DB08A0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0700" y="1274629"/>
            <a:ext cx="5366248" cy="4747196"/>
          </a:xfrm>
        </p:spPr>
        <p:txBody>
          <a:bodyPr>
            <a:normAutofit/>
          </a:bodyPr>
          <a:lstStyle/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FreGS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outperforms 3D-GS and other methods in quantitative metrics.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Metrics used include PSNR (peak signal-to-noise ratio), SSIM (structural similarity index measure), and LPIPS (learned perceptual image patch similarity).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These metrics measure the quality of the rendered images in terms of pixel-level accuracy, structural similarity, and perceptual similarity, respectively.</a:t>
            </a:r>
          </a:p>
          <a:p>
            <a:pPr marL="457200" marR="0" lvl="1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Quantitative results: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FreGS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achieves higher scores in PSNR, SSIM, and LPIPS, indicating improved image quality</a:t>
            </a: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b="1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16CF4-5B4C-A091-116F-D3E2E015E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489717"/>
            <a:ext cx="11329200" cy="842629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Results - Quantitative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13894-D7DE-D987-5BE0-5D9C04E1F1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7" name="Picture 6" descr="A screenshot of a data&#10;&#10;Description automatically generated">
            <a:extLst>
              <a:ext uri="{FF2B5EF4-FFF2-40B4-BE49-F238E27FC236}">
                <a16:creationId xmlns:a16="http://schemas.microsoft.com/office/drawing/2014/main" id="{D01B753D-F647-CB5E-33C4-AFDC955F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0" y="1809750"/>
            <a:ext cx="62611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94447-FC76-C5BA-9A0B-6730F324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5DD17E-30BB-B486-B468-5B249FF3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6" y="2311351"/>
            <a:ext cx="5569350" cy="4218071"/>
          </a:xfrm>
        </p:spPr>
        <p:txBody>
          <a:bodyPr>
            <a:normAutofit/>
          </a:bodyPr>
          <a:lstStyle/>
          <a:p>
            <a:pPr marL="457200" marR="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improves the Gaussian densification process.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addressing over-reconstruction, </a:t>
            </a:r>
            <a:r>
              <a:rPr lang="en-US" sz="20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leads to a more effective and accurate representation of the scene using Gaussians.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 better rendering quality and reduced artifacts.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77235-3C52-641E-364B-B0F69DF7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25" y="1611731"/>
            <a:ext cx="5089724" cy="432000"/>
          </a:xfrm>
        </p:spPr>
        <p:txBody>
          <a:bodyPr anchor="ctr">
            <a:normAutofit/>
          </a:bodyPr>
          <a:lstStyle/>
          <a:p>
            <a:r>
              <a:rPr lang="en-US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Gaussian Densification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9715D-46F9-8C5F-B45B-5299EA564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10" name="Picture 9" descr="A collage of images of plants&#10;&#10;Description automatically generated">
            <a:extLst>
              <a:ext uri="{FF2B5EF4-FFF2-40B4-BE49-F238E27FC236}">
                <a16:creationId xmlns:a16="http://schemas.microsoft.com/office/drawing/2014/main" id="{7ABC0524-C3AF-58FF-1D90-F4A3AF41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62" y="765800"/>
            <a:ext cx="62611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6549D-5F5D-7C4A-63F1-C5C47C40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1325FD-012E-A0DB-34A3-861F5E19CB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046" y="1824305"/>
            <a:ext cx="5506198" cy="3763448"/>
          </a:xfrm>
        </p:spPr>
        <p:txBody>
          <a:bodyPr>
            <a:norm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 were conducted to evaluate the contribution of different components of </a:t>
            </a:r>
            <a:r>
              <a:rPr lang="en-US" sz="20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results demonstrate that both frequency regularization and frequency annealing are important for the effectiveness of </a:t>
            </a:r>
            <a:r>
              <a:rPr lang="en-US" sz="20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Removing either component leads to a decrease in performance.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7467B-692C-FBAD-A461-EAF99A52A8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5F1A9C-4A04-832F-E999-388366CD6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458" y="2858708"/>
            <a:ext cx="3863221" cy="720000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/>
              </a:rPr>
              <a:t>Ablation Study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13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906969" y="2709000"/>
            <a:ext cx="3863221" cy="720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0303C35-8D06-86E2-2130-8176BBCF29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1500" y="1770926"/>
            <a:ext cx="5854500" cy="4134573"/>
          </a:xfrm>
        </p:spPr>
        <p:txBody>
          <a:bodyPr/>
          <a:lstStyle/>
          <a:p>
            <a:pPr marL="800100" marR="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u="none" strike="noStrike" dirty="0" err="1">
                <a:effectLst/>
                <a:ea typeface="Arial" panose="020B0604020202020204" pitchFamily="34" charset="0"/>
              </a:rPr>
              <a:t>FreGS</a:t>
            </a:r>
            <a:r>
              <a:rPr lang="en-US" sz="2000" u="none" strike="noStrike" dirty="0">
                <a:effectLst/>
                <a:ea typeface="Arial" panose="020B0604020202020204" pitchFamily="34" charset="0"/>
              </a:rPr>
              <a:t> is a novel 3D Gaussian Splatting framework that addresses the </a:t>
            </a:r>
            <a:r>
              <a:rPr lang="en-US" sz="2000" b="1" u="none" strike="noStrike" dirty="0">
                <a:effectLst/>
                <a:ea typeface="Arial" panose="020B0604020202020204" pitchFamily="34" charset="0"/>
              </a:rPr>
              <a:t>over-reconstruction issue.</a:t>
            </a:r>
          </a:p>
          <a:p>
            <a:pPr marL="800100" marR="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u="none" strike="noStrike" dirty="0">
                <a:effectLst/>
                <a:ea typeface="Arial" panose="020B0604020202020204" pitchFamily="34" charset="0"/>
              </a:rPr>
              <a:t>It introduces </a:t>
            </a:r>
            <a:r>
              <a:rPr lang="en-US" sz="2000" b="1" u="none" strike="noStrike" dirty="0">
                <a:effectLst/>
                <a:ea typeface="Arial" panose="020B0604020202020204" pitchFamily="34" charset="0"/>
              </a:rPr>
              <a:t>progressive frequency regularization</a:t>
            </a:r>
            <a:r>
              <a:rPr lang="en-US" sz="2000" u="none" strike="noStrike" dirty="0">
                <a:effectLst/>
                <a:ea typeface="Arial" panose="020B0604020202020204" pitchFamily="34" charset="0"/>
              </a:rPr>
              <a:t> with </a:t>
            </a:r>
            <a:r>
              <a:rPr lang="en-US" sz="2000" b="1" u="none" strike="noStrike" dirty="0">
                <a:effectLst/>
                <a:ea typeface="Arial" panose="020B0604020202020204" pitchFamily="34" charset="0"/>
              </a:rPr>
              <a:t>frequency annealing</a:t>
            </a:r>
            <a:r>
              <a:rPr lang="en-US" sz="2000" u="none" strike="noStrike" dirty="0">
                <a:effectLst/>
                <a:ea typeface="Arial" panose="020B0604020202020204" pitchFamily="34" charset="0"/>
              </a:rPr>
              <a:t>.</a:t>
            </a:r>
          </a:p>
          <a:p>
            <a:pPr marL="800100" marR="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u="none" strike="noStrike" dirty="0" err="1">
                <a:effectLst/>
                <a:ea typeface="Arial" panose="020B0604020202020204" pitchFamily="34" charset="0"/>
              </a:rPr>
              <a:t>FreGS</a:t>
            </a:r>
            <a:r>
              <a:rPr lang="en-US" sz="2000" u="none" strike="noStrike" dirty="0">
                <a:effectLst/>
                <a:ea typeface="Arial" panose="020B0604020202020204" pitchFamily="34" charset="0"/>
              </a:rPr>
              <a:t> achieves superior novel view synthesis and outperforms state-of-the-art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933450" y="1507709"/>
            <a:ext cx="8378874" cy="2078699"/>
          </a:xfrm>
        </p:spPr>
        <p:txBody>
          <a:bodyPr/>
          <a:lstStyle/>
          <a:p>
            <a:pPr algn="ctr"/>
            <a:r>
              <a:rPr lang="en-US" dirty="0"/>
              <a:t>Thank 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71063" y="1750094"/>
            <a:ext cx="4099187" cy="1783080"/>
          </a:xfrm>
        </p:spPr>
        <p:txBody>
          <a:bodyPr/>
          <a:lstStyle/>
          <a:p>
            <a:pPr algn="ctr"/>
            <a:r>
              <a:rPr lang="en-US" sz="5400" dirty="0">
                <a:latin typeface="+mn-lt"/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98139" y="1472540"/>
            <a:ext cx="4622800" cy="525946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  <a:endParaRPr lang="en-US" sz="14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PROBLEM STATEMENT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3D-GS  Vs  </a:t>
            </a:r>
            <a:r>
              <a:rPr lang="en-US" dirty="0" err="1">
                <a:latin typeface="+mn-lt"/>
              </a:rPr>
              <a:t>FreGS</a:t>
            </a:r>
            <a:r>
              <a:rPr lang="en-US" dirty="0">
                <a:latin typeface="+mn-lt"/>
              </a:rPr>
              <a:t>  Vs GT3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Frequency Domain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How </a:t>
            </a:r>
            <a:r>
              <a:rPr lang="en-US" dirty="0" err="1">
                <a:latin typeface="+mn-lt"/>
              </a:rPr>
              <a:t>FreGS</a:t>
            </a:r>
            <a:r>
              <a:rPr lang="en-US" dirty="0">
                <a:latin typeface="+mn-lt"/>
              </a:rPr>
              <a:t> works:  step by step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kern="1200" spc="-150" dirty="0">
                <a:latin typeface="+mn-lt"/>
                <a:ea typeface="+mj-ea"/>
                <a:cs typeface="+mj-cs"/>
              </a:rPr>
              <a:t>Methodology</a:t>
            </a:r>
            <a:endParaRPr lang="en-US" sz="1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Results : visual and quantitative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+mn-lt"/>
              </a:rPr>
              <a:t>Ablation study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Summary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26412" y="990014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6819" y="2164904"/>
            <a:ext cx="1620000" cy="252000"/>
          </a:xfrm>
        </p:spPr>
        <p:txBody>
          <a:bodyPr>
            <a:normAutofit fontScale="77500" lnSpcReduction="20000"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Novel View Synthesis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11283" y="2557458"/>
            <a:ext cx="1935536" cy="581866"/>
          </a:xfrm>
        </p:spPr>
        <p:txBody>
          <a:bodyPr>
            <a:no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generating new viewpoints of a scene using a limited set of input images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57678" y="2164904"/>
            <a:ext cx="1620000" cy="252000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NerFs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7" y="2557458"/>
            <a:ext cx="2196857" cy="621792"/>
          </a:xfrm>
        </p:spPr>
        <p:txBody>
          <a:bodyPr>
            <a:no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AI-based technique that generates photorealistic 3D scenes from 2D images by learning how light interacts in a scene.</a:t>
            </a:r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2025434" y="3985060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526819" y="5329272"/>
            <a:ext cx="1620000" cy="252000"/>
          </a:xfrm>
        </p:spPr>
        <p:txBody>
          <a:bodyPr>
            <a:normAutofit fontScale="92500"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Guassian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Splatting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65018" y="5721826"/>
            <a:ext cx="2481801" cy="952106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3D-GS represents a scene using a collection of 3D Gaussians.</a:t>
            </a:r>
          </a:p>
          <a:p>
            <a:pPr marL="457200" lvl="1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Each Gaussian is an anisotropic ellipsoid with properties like position, size, color, and opacity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657678" y="5329272"/>
            <a:ext cx="1620000" cy="252000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721825"/>
            <a:ext cx="2196856" cy="700685"/>
          </a:xfrm>
        </p:spPr>
        <p:txBody>
          <a:bodyPr>
            <a:no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frequency-based filtering to add Gaussians only where needed, making the image sharper.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8469" y="2557458"/>
            <a:ext cx="4026766" cy="720000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+mn-lt"/>
              </a:rPr>
              <a:t>Introduction</a:t>
            </a:r>
          </a:p>
        </p:txBody>
      </p:sp>
      <p:pic>
        <p:nvPicPr>
          <p:cNvPr id="58" name="Picture Placeholder 40" descr="Downward trend">
            <a:extLst>
              <a:ext uri="{FF2B5EF4-FFF2-40B4-BE49-F238E27FC236}">
                <a16:creationId xmlns:a16="http://schemas.microsoft.com/office/drawing/2014/main" id="{4E7EE9CA-55DB-622F-E64D-8ED61A2BC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156782" y="3866241"/>
            <a:ext cx="621792" cy="621792"/>
          </a:xfrm>
          <a:prstGeom prst="rect">
            <a:avLst/>
          </a:prstGeom>
        </p:spPr>
      </p:pic>
      <p:pic>
        <p:nvPicPr>
          <p:cNvPr id="65" name="Graphic 64" descr="Newspaper" title="Placeholder Icon">
            <a:extLst>
              <a:ext uri="{FF2B5EF4-FFF2-40B4-BE49-F238E27FC236}">
                <a16:creationId xmlns:a16="http://schemas.microsoft.com/office/drawing/2014/main" id="{733A1D81-F933-D9CC-7407-080EF829064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09600" y="1065587"/>
            <a:ext cx="516155" cy="5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730050"/>
          </a:xfrm>
        </p:spPr>
        <p:txBody>
          <a:bodyPr/>
          <a:lstStyle/>
          <a:p>
            <a:r>
              <a:rPr lang="en-US" dirty="0">
                <a:latin typeface="+mn-lt"/>
              </a:rPr>
              <a:t>    3D-GS  Vs  </a:t>
            </a:r>
            <a:r>
              <a:rPr lang="en-US" dirty="0" err="1">
                <a:latin typeface="+mn-lt"/>
              </a:rPr>
              <a:t>FreGS</a:t>
            </a:r>
            <a:r>
              <a:rPr lang="en-US" dirty="0">
                <a:latin typeface="+mn-lt"/>
              </a:rPr>
              <a:t>  Vs GT3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4" name="Picture 23" descr="A screenshot of a computer program">
            <a:extLst>
              <a:ext uri="{FF2B5EF4-FFF2-40B4-BE49-F238E27FC236}">
                <a16:creationId xmlns:a16="http://schemas.microsoft.com/office/drawing/2014/main" id="{1567FD21-D508-BAF6-6FEF-BBB53035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9" y="1415875"/>
            <a:ext cx="10657841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523A8E-4287-EB5F-963E-7F49C9E1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88AB6-C328-B760-67EF-7056DC18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288" y="2085975"/>
            <a:ext cx="6882659" cy="419467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Gaussian splatting (3D-GS) suffers from over-reconstruction, leading to blurry results.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High-variance image regions are often represented by fewer, larger Gaussians.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lack of fine-grained Gaussian densification results in poor scene representation.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a method to regulate Gaussian densification and enhance reconstruction quality.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D2A95-C408-C9D6-07CC-17372BAE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99" y="947738"/>
            <a:ext cx="11329200" cy="7239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D3458-4AF4-9A52-A664-78C73CA1C7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94E7A6-2493-8190-E10F-AF1A127B322D}"/>
              </a:ext>
            </a:extLst>
          </p:cNvPr>
          <p:cNvSpPr/>
          <p:nvPr/>
        </p:nvSpPr>
        <p:spPr>
          <a:xfrm>
            <a:off x="1106648" y="1953628"/>
            <a:ext cx="3296909" cy="3159793"/>
          </a:xfrm>
          <a:prstGeom prst="ellipse">
            <a:avLst/>
          </a:prstGeom>
          <a:gradFill flip="none" rotWithShape="1">
            <a:gsLst>
              <a:gs pos="16000">
                <a:schemeClr val="accent3">
                  <a:lumMod val="75000"/>
                </a:schemeClr>
              </a:gs>
              <a:gs pos="62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Over-Reconstruction in 3D-GS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7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CF961-2E29-F666-570C-94AD2B98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F0C5-0760-116E-0234-4417C860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839" y="1441521"/>
            <a:ext cx="9451272" cy="835267"/>
          </a:xfrm>
        </p:spPr>
        <p:txBody>
          <a:bodyPr/>
          <a:lstStyle/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200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Images can be analyzed in the spatial domain (pixels) or the frequency domain.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○"/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frequency domain decomposes an image into its constituent frequencies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8BB17-D06A-8EA3-6555-84FE9EBD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3" y="619220"/>
            <a:ext cx="11012346" cy="7239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100B7-542B-94FE-6221-C081A68E7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E32D8-40AE-CDC2-9372-692A78412D40}"/>
              </a:ext>
            </a:extLst>
          </p:cNvPr>
          <p:cNvSpPr/>
          <p:nvPr/>
        </p:nvSpPr>
        <p:spPr>
          <a:xfrm>
            <a:off x="2012142" y="2737139"/>
            <a:ext cx="3272590" cy="148876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Low frequency: 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The basic shape and structure of the image.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C2CB7-1022-70A8-3AE1-3E8D0D1E8660}"/>
              </a:ext>
            </a:extLst>
          </p:cNvPr>
          <p:cNvSpPr/>
          <p:nvPr/>
        </p:nvSpPr>
        <p:spPr>
          <a:xfrm>
            <a:off x="6296386" y="2737139"/>
            <a:ext cx="3569369" cy="148876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High frequency: </a:t>
            </a:r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The fine details, like edges, textures, and small objects.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00E59-695C-E81D-45A8-7906A7ADDFCC}"/>
              </a:ext>
            </a:extLst>
          </p:cNvPr>
          <p:cNvSpPr txBox="1"/>
          <p:nvPr/>
        </p:nvSpPr>
        <p:spPr>
          <a:xfrm>
            <a:off x="857250" y="4686257"/>
            <a:ext cx="96964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FreGS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 by making sure that both the basic shape and the fine details are accurately captured in the 3D image.</a:t>
            </a:r>
          </a:p>
        </p:txBody>
      </p:sp>
    </p:spTree>
    <p:extLst>
      <p:ext uri="{BB962C8B-B14F-4D97-AF65-F5344CB8AC3E}">
        <p14:creationId xmlns:p14="http://schemas.microsoft.com/office/powerpoint/2010/main" val="98086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67B4B-47B5-51BA-6390-2F076A9C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0637-86B6-F59D-2C9A-DF700E5B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559299"/>
            <a:ext cx="11329200" cy="720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Contributions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B98790-D1AE-5E5F-8EA4-CD1480EE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748" y="1574958"/>
            <a:ext cx="3240000" cy="720000"/>
          </a:xfrm>
        </p:spPr>
        <p:txBody>
          <a:bodyPr/>
          <a:lstStyle/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Introducing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FreGS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 to Solve Over-Reconstruction Using Frequency Regularization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C76697-F1D5-E72D-E0C3-D9BA5CCE3A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001" y="2448000"/>
            <a:ext cx="3240000" cy="363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roblem: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Over-reconstruction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blurry or redundant </a:t>
            </a:r>
            <a:endParaRPr lang="en-US" sz="16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ontrols the number of Gaussians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 ensures that only necessary Gaussians are used, reducing redundancy while maintaining detail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240FB5-7F63-5AE0-7809-FC8F2EEE813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348" y="1585383"/>
            <a:ext cx="3240000" cy="720000"/>
          </a:xfrm>
        </p:spPr>
        <p:txBody>
          <a:bodyPr/>
          <a:lstStyle/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Frequency Annealing for Progressive Frequency Regularization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4CB0D-3AA4-6582-3B9E-E23141DF146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000" y="2448000"/>
            <a:ext cx="3240000" cy="363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Frequency annealing 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means gradually increasing detail levels</a:t>
            </a:r>
          </a:p>
          <a:p>
            <a:pPr>
              <a:lnSpc>
                <a:spcPct val="100000"/>
              </a:lnSpc>
            </a:pPr>
            <a:r>
              <a:rPr lang="en-US" sz="1600" u="none" strike="noStrike" dirty="0" err="1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FreGS</a:t>
            </a:r>
            <a:r>
              <a:rPr lang="en-US" sz="1600" u="none" strike="noStrike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 employs </a:t>
            </a:r>
            <a:r>
              <a:rPr lang="en-US" sz="1600" b="1" u="none" strike="noStrike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progressive frequency regularization</a:t>
            </a:r>
            <a:r>
              <a:rPr lang="en-US" sz="1600" u="none" strike="noStrike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Instead of regularizing all frequencies at once, it starts with low frequencies and gradually incorporates high frequencies. </a:t>
            </a:r>
            <a:endParaRPr lang="en-US" sz="1600" u="none" strike="noStrike" dirty="0">
              <a:effectLst/>
              <a:latin typeface="Times New Roman" panose="02020603050405020304" pitchFamily="18" charset="0"/>
              <a:ea typeface="Microsoft GothicNeo" panose="02000300000000000000" pitchFamily="2" charset="-127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Prevents early-stage noise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D1E934-486D-1374-F90F-62590C73D7D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488948" y="1574958"/>
            <a:ext cx="3240000" cy="720000"/>
          </a:xfrm>
        </p:spPr>
        <p:txBody>
          <a:bodyPr/>
          <a:lstStyle/>
          <a:p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FreGS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 Outperforms Standard 3D Gaussian Splatting (3D-GS)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217C2D-FFCF-34F1-1CEA-162577F906B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342900" marR="0" lvl="0" indent="-342900">
              <a:lnSpc>
                <a:spcPct val="1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researchers tested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FreGS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multiple benchmarks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(standard datasets used for comparison).</a:t>
            </a:r>
          </a:p>
          <a:p>
            <a:pPr marL="342900" marR="0" lvl="0" indent="-342900">
              <a:lnSpc>
                <a:spcPct val="1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results show that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FreGS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produces better novel view synthesis than regular 3D-GS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B9A267-597C-B250-B1FE-3EB4F3922B0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6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81CA3-F568-C072-2FFC-24D0471D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9F119A8-3310-4C03-664A-5F3A72546BEF}"/>
              </a:ext>
            </a:extLst>
          </p:cNvPr>
          <p:cNvSpPr txBox="1">
            <a:spLocks/>
          </p:cNvSpPr>
          <p:nvPr/>
        </p:nvSpPr>
        <p:spPr>
          <a:xfrm>
            <a:off x="519662" y="1271171"/>
            <a:ext cx="5419139" cy="36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kern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Frequency Regularization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2B4DCE3-1405-AACE-B3D6-73EEFE531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567235"/>
              </p:ext>
            </p:extLst>
          </p:nvPr>
        </p:nvGraphicFramePr>
        <p:xfrm>
          <a:off x="6364948" y="1527895"/>
          <a:ext cx="5508000" cy="432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32BA93A-89E4-BC79-CCA1-17682E5CBA0D}"/>
              </a:ext>
            </a:extLst>
          </p:cNvPr>
          <p:cNvSpPr txBox="1">
            <a:spLocks/>
          </p:cNvSpPr>
          <p:nvPr/>
        </p:nvSpPr>
        <p:spPr>
          <a:xfrm>
            <a:off x="6096000" y="1271171"/>
            <a:ext cx="5508000" cy="358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kern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Frequency Annealing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DD78472-BED9-7A7F-F619-9F8764C55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52" y="427181"/>
            <a:ext cx="10985696" cy="610639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1" kern="12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9E520-C1A8-2272-BCF2-78FAF31B80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lIns="0" tIns="0" rIns="0" bIns="0"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4BB6460-E43F-DFA7-5C80-953BF9520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546573"/>
              </p:ext>
            </p:extLst>
          </p:nvPr>
        </p:nvGraphicFramePr>
        <p:xfrm>
          <a:off x="519662" y="1521937"/>
          <a:ext cx="5508000" cy="46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4429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1A1C-15DB-E079-1FE3-B99FCCEE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02616-99EA-365D-AC70-33986D99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38446"/>
            <a:ext cx="7168956" cy="92033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Step-by-Step: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518021-DA1D-0143-6CA3-ADEF4391757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207598" y="1496291"/>
            <a:ext cx="5668269" cy="502326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Data Collection (Structure-from-Motion)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multiple images of a scene from different viewpoints.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Convert 3D Points to Gaussians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each 3D point as a 3D Gaussian with: Position (mean), Shape (covariance), Opacity (visibility)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Gaussian Splatting for 2D Rendering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Gaussians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onto a 2D image plane.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Frequency Analysis (Fourier Transform)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rendered image and ground truth into frequency space.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Compute Amplitude &amp; Phase Discrepancies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in frequency components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cause. over-reconstruction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Progressive Frequency Regularization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over-reconstruction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guiding Gaussian densification.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Optimize Gaussian Densification</a:t>
            </a:r>
          </a:p>
          <a:p>
            <a:pPr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Final Rendering &amp; Novel View Synthesis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3C8B-47A7-9F48-859B-5E267B86F4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18198-0911-6396-9A28-A8018B49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66" y="1413164"/>
            <a:ext cx="61085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78E46C-0F2F-4D8F-8685-D890AF38A48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7099</TotalTime>
  <Words>898</Words>
  <Application>Microsoft Office PowerPoint</Application>
  <PresentationFormat>Widescreen</PresentationFormat>
  <Paragraphs>133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Aptos</vt:lpstr>
      <vt:lpstr>Arial</vt:lpstr>
      <vt:lpstr>Calibri</vt:lpstr>
      <vt:lpstr>Corbel</vt:lpstr>
      <vt:lpstr>Courier New</vt:lpstr>
      <vt:lpstr>Symbol</vt:lpstr>
      <vt:lpstr>Times New Roman</vt:lpstr>
      <vt:lpstr>Wingdings</vt:lpstr>
      <vt:lpstr>Office Theme</vt:lpstr>
      <vt:lpstr>FreGS : 3D Gaussian Splatting with Progressive Frequency Regularization</vt:lpstr>
      <vt:lpstr>Overview</vt:lpstr>
      <vt:lpstr>Introduction</vt:lpstr>
      <vt:lpstr>    3D-GS  Vs  FreGS  Vs GT3</vt:lpstr>
      <vt:lpstr>      Problem Statement</vt:lpstr>
      <vt:lpstr>Frequency Domain</vt:lpstr>
      <vt:lpstr>Key Contributions</vt:lpstr>
      <vt:lpstr>Methodology :</vt:lpstr>
      <vt:lpstr>Implementation Step-by-Step: </vt:lpstr>
      <vt:lpstr>Results - Visual </vt:lpstr>
      <vt:lpstr>Results - Quantitative  </vt:lpstr>
      <vt:lpstr>Improved Gaussian Densification </vt:lpstr>
      <vt:lpstr>Ablation Study  </vt:lpstr>
      <vt:lpstr>Summary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Joshika</dc:creator>
  <cp:lastModifiedBy>Sai Joshika</cp:lastModifiedBy>
  <cp:revision>5</cp:revision>
  <dcterms:created xsi:type="dcterms:W3CDTF">2025-03-20T01:21:07Z</dcterms:created>
  <dcterms:modified xsi:type="dcterms:W3CDTF">2025-03-25T21:27:53Z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